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4" r:id="rId3"/>
    <p:sldId id="265" r:id="rId4"/>
    <p:sldId id="258" r:id="rId5"/>
    <p:sldId id="263" r:id="rId6"/>
    <p:sldId id="259" r:id="rId7"/>
    <p:sldId id="260" r:id="rId8"/>
    <p:sldId id="261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FA59F-8DEF-4CAB-AA1B-C61053F4FF7D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8B702-7F99-4C99-B941-8E7CB4B0B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8B702-7F99-4C99-B941-8E7CB4B0B09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3D0FB-1231-4B76-B7F9-F341362A073C}" type="datetimeFigureOut">
              <a:rPr lang="en-US" smtClean="0"/>
              <a:pPr/>
              <a:t>4/9/2009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14F1-75EE-4D05-8803-D746A2A3B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/>
          <a:lstStyle/>
          <a:p>
            <a:r>
              <a:rPr lang="en-US" dirty="0" smtClean="0"/>
              <a:t>The Search for Planet Forming Regions in Young Binaries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14300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By:  Mallory Vale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Mentor: Lisa Prato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6" name="Picture 5" descr="Space grant 0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4648201"/>
            <a:ext cx="6248400" cy="837908"/>
          </a:xfrm>
          <a:prstGeom prst="rect">
            <a:avLst/>
          </a:prstGeom>
        </p:spPr>
      </p:pic>
      <p:pic>
        <p:nvPicPr>
          <p:cNvPr id="7" name="Picture 6" descr="Space grant 004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900" y="5791200"/>
            <a:ext cx="7696200" cy="767334"/>
          </a:xfrm>
          <a:prstGeom prst="rect">
            <a:avLst/>
          </a:prstGeom>
        </p:spPr>
      </p:pic>
      <p:pic>
        <p:nvPicPr>
          <p:cNvPr id="8" name="Picture 7" descr="space grant 00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62400" y="3657600"/>
            <a:ext cx="1219200" cy="841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7" name="Content Placeholder 6" descr="001.tiff"/>
          <p:cNvPicPr>
            <a:picLocks noGrp="1" noChangeAspect="1"/>
          </p:cNvPicPr>
          <p:nvPr>
            <p:ph idx="1"/>
          </p:nvPr>
        </p:nvPicPr>
        <p:blipFill>
          <a:blip r:embed="rId3"/>
          <a:srcRect l="2409" t="5051" r="1122" b="667"/>
          <a:stretch>
            <a:fillRect/>
          </a:stretch>
        </p:blipFill>
        <p:spPr>
          <a:xfrm>
            <a:off x="1143000" y="1219200"/>
            <a:ext cx="6858000" cy="512064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There are five stars present in the data set that are strong candidates for planet forming regions.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All of these five stars have a Br</a:t>
            </a:r>
            <a:r>
              <a:rPr lang="el-GR" dirty="0" smtClean="0"/>
              <a:t>γ</a:t>
            </a:r>
            <a:r>
              <a:rPr lang="en-US" dirty="0" smtClean="0"/>
              <a:t> emission line ≥ 2 Å as well as a K-L color excess ≥ 0.4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Four of the five stars are in two binary systems, with the fifth </a:t>
            </a:r>
            <a:r>
              <a:rPr lang="en-US" smtClean="0"/>
              <a:t>star </a:t>
            </a:r>
            <a:r>
              <a:rPr lang="en-US" smtClean="0"/>
              <a:t>is</a:t>
            </a:r>
            <a:r>
              <a:rPr lang="en-US" smtClean="0"/>
              <a:t> </a:t>
            </a:r>
            <a:r>
              <a:rPr lang="en-US" dirty="0" smtClean="0"/>
              <a:t>the secondary of another system.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Introduction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Observations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Analysis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Conclusion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Big question: Are we alone?</a:t>
            </a:r>
          </a:p>
          <a:p>
            <a:r>
              <a:rPr lang="en-US" dirty="0" smtClean="0"/>
              <a:t>How common are planetary systems?</a:t>
            </a:r>
          </a:p>
          <a:p>
            <a:r>
              <a:rPr lang="en-US" dirty="0" smtClean="0"/>
              <a:t>How do they form?</a:t>
            </a:r>
          </a:p>
          <a:p>
            <a:r>
              <a:rPr lang="en-US" dirty="0" smtClean="0"/>
              <a:t>Most stars are binaries, so can planets still form in binary systems?</a:t>
            </a:r>
          </a:p>
          <a:p>
            <a:r>
              <a:rPr lang="en-US" dirty="0" smtClean="0"/>
              <a:t>What is the raw material that planets form from?</a:t>
            </a:r>
          </a:p>
          <a:p>
            <a:r>
              <a:rPr lang="en-US" dirty="0" smtClean="0"/>
              <a:t>What is a Brackett gamma emission, and its Importance?</a:t>
            </a:r>
          </a:p>
          <a:p>
            <a:r>
              <a:rPr lang="en-US" dirty="0" smtClean="0"/>
              <a:t>What is </a:t>
            </a:r>
            <a:r>
              <a:rPr lang="en-US" dirty="0" smtClean="0"/>
              <a:t>K-L color </a:t>
            </a:r>
            <a:r>
              <a:rPr lang="en-US" dirty="0" smtClean="0"/>
              <a:t>excess, and its importance?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NASA Infrared Telescope Facility</a:t>
            </a:r>
          </a:p>
          <a:p>
            <a:r>
              <a:rPr lang="en-US" dirty="0" smtClean="0"/>
              <a:t>Data taken on the nights of May 9 and 10, 1999 UT.</a:t>
            </a:r>
            <a:endParaRPr lang="en-US" dirty="0"/>
          </a:p>
        </p:txBody>
      </p:sp>
      <p:pic>
        <p:nvPicPr>
          <p:cNvPr id="4" name="Picture 3" descr="CSHELL 002.jpg"/>
          <p:cNvPicPr>
            <a:picLocks noChangeAspect="1"/>
          </p:cNvPicPr>
          <p:nvPr/>
        </p:nvPicPr>
        <p:blipFill>
          <a:blip r:embed="rId3"/>
          <a:srcRect l="5360" t="2548" r="838" b="8280"/>
          <a:stretch>
            <a:fillRect/>
          </a:stretch>
        </p:blipFill>
        <p:spPr>
          <a:xfrm>
            <a:off x="1905000" y="3505200"/>
            <a:ext cx="5334000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Spectrograph </a:t>
            </a:r>
          </a:p>
          <a:p>
            <a:endParaRPr lang="en-US" sz="2800" dirty="0" smtClean="0"/>
          </a:p>
          <a:p>
            <a:r>
              <a:rPr lang="en-US" sz="2800" dirty="0" smtClean="0"/>
              <a:t>Capability to take </a:t>
            </a:r>
          </a:p>
          <a:p>
            <a:pPr>
              <a:buNone/>
            </a:pPr>
            <a:r>
              <a:rPr lang="en-US" sz="2800" dirty="0" smtClean="0"/>
              <a:t>     spectra from 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1 </a:t>
            </a:r>
            <a:r>
              <a:rPr lang="el-GR" sz="2800" dirty="0" smtClean="0"/>
              <a:t>μ</a:t>
            </a:r>
            <a:r>
              <a:rPr lang="en-US" sz="2800" dirty="0" smtClean="0"/>
              <a:t>m to 5.5 </a:t>
            </a:r>
            <a:r>
              <a:rPr lang="el-GR" sz="2800" dirty="0" smtClean="0"/>
              <a:t>μ</a:t>
            </a:r>
            <a:r>
              <a:rPr lang="en-US" sz="2800" dirty="0" smtClean="0"/>
              <a:t>m</a:t>
            </a:r>
          </a:p>
          <a:p>
            <a:pPr>
              <a:buNone/>
            </a:pPr>
            <a:r>
              <a:rPr lang="en-US" sz="2800" dirty="0"/>
              <a:t> </a:t>
            </a:r>
            <a:r>
              <a:rPr lang="en-US" sz="2800" dirty="0" smtClean="0"/>
              <a:t>   (near-infrared)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My data ran from</a:t>
            </a:r>
          </a:p>
          <a:p>
            <a:pPr>
              <a:buNone/>
            </a:pPr>
            <a:r>
              <a:rPr lang="en-US" sz="2800" dirty="0" smtClean="0"/>
              <a:t>     2.163 </a:t>
            </a:r>
            <a:r>
              <a:rPr lang="el-GR" sz="2800" dirty="0" smtClean="0"/>
              <a:t>μ</a:t>
            </a:r>
            <a:r>
              <a:rPr lang="en-US" sz="2800" dirty="0" smtClean="0"/>
              <a:t>m – 2.169 </a:t>
            </a:r>
            <a:r>
              <a:rPr lang="el-GR" sz="2800" dirty="0" smtClean="0"/>
              <a:t>μ</a:t>
            </a:r>
            <a:r>
              <a:rPr lang="en-US" sz="2800" dirty="0" smtClean="0"/>
              <a:t>m</a:t>
            </a:r>
          </a:p>
          <a:p>
            <a:endParaRPr lang="en-US" sz="2800" dirty="0" smtClean="0"/>
          </a:p>
          <a:p>
            <a:r>
              <a:rPr lang="en-US" sz="2800" dirty="0" smtClean="0"/>
              <a:t>Resolution 25,000</a:t>
            </a:r>
            <a:endParaRPr lang="en-US" sz="2800" dirty="0"/>
          </a:p>
        </p:txBody>
      </p:sp>
      <p:pic>
        <p:nvPicPr>
          <p:cNvPr id="4" name="Picture 3" descr="CSHELL 0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600200"/>
            <a:ext cx="4673600" cy="37198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Raw data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edspec[1].tiff"/>
          <p:cNvPicPr>
            <a:picLocks noChangeAspect="1"/>
          </p:cNvPicPr>
          <p:nvPr/>
        </p:nvPicPr>
        <p:blipFill>
          <a:blip r:embed="rId3"/>
          <a:srcRect r="1178" b="2819"/>
          <a:stretch>
            <a:fillRect/>
          </a:stretch>
        </p:blipFill>
        <p:spPr>
          <a:xfrm>
            <a:off x="2286000" y="3048000"/>
            <a:ext cx="4953000" cy="2895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066800" y="5029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</a:t>
            </a:r>
            <a:r>
              <a:rPr lang="en-US" sz="2800" dirty="0" smtClean="0"/>
              <a:t>pectra after reduction.  Each panel has the spectra of the Primary and Secondary stars.</a:t>
            </a:r>
            <a:endParaRPr lang="en-US" sz="2800" dirty="0"/>
          </a:p>
        </p:txBody>
      </p:sp>
      <p:pic>
        <p:nvPicPr>
          <p:cNvPr id="4" name="Picture 3" descr="001.tiff"/>
          <p:cNvPicPr>
            <a:picLocks noChangeAspect="1"/>
          </p:cNvPicPr>
          <p:nvPr/>
        </p:nvPicPr>
        <p:blipFill>
          <a:blip r:embed="rId3"/>
          <a:srcRect l="4008" t="1980" r="4800" b="3960"/>
          <a:stretch>
            <a:fillRect/>
          </a:stretch>
        </p:blipFill>
        <p:spPr>
          <a:xfrm rot="16200000">
            <a:off x="2286001" y="1066799"/>
            <a:ext cx="4343400" cy="72390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8" name="Content Placeholder 7" descr="005.tiff"/>
          <p:cNvPicPr>
            <a:picLocks noGrp="1" noChangeAspect="1"/>
          </p:cNvPicPr>
          <p:nvPr>
            <p:ph idx="1"/>
          </p:nvPr>
        </p:nvPicPr>
        <p:blipFill>
          <a:blip r:embed="rId3"/>
          <a:srcRect l="8485" t="5051" r="4467" b="7401"/>
          <a:stretch>
            <a:fillRect/>
          </a:stretch>
        </p:blipFill>
        <p:spPr>
          <a:xfrm>
            <a:off x="1447800" y="1219200"/>
            <a:ext cx="6400800" cy="512064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pic>
        <p:nvPicPr>
          <p:cNvPr id="8" name="Content Placeholder 7" descr="006.tif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24000" y="1295400"/>
            <a:ext cx="6064961" cy="520679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241</Words>
  <Application>Microsoft Office PowerPoint</Application>
  <PresentationFormat>On-screen Show (4:3)</PresentationFormat>
  <Paragraphs>57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Search for Planet Forming Regions in Young Binaries</vt:lpstr>
      <vt:lpstr>Outline</vt:lpstr>
      <vt:lpstr>Introduction</vt:lpstr>
      <vt:lpstr>Observations</vt:lpstr>
      <vt:lpstr>CSHELL</vt:lpstr>
      <vt:lpstr>Data Reduction</vt:lpstr>
      <vt:lpstr>Data Reduction</vt:lpstr>
      <vt:lpstr>Analysis</vt:lpstr>
      <vt:lpstr>Analysis</vt:lpstr>
      <vt:lpstr>Analysis</vt:lpstr>
      <vt:lpstr>Conclusions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Search for Planet Froming R</dc:title>
  <dc:creator>Mallory Vale</dc:creator>
  <cp:lastModifiedBy>Mallory Vale</cp:lastModifiedBy>
  <cp:revision>65</cp:revision>
  <dcterms:created xsi:type="dcterms:W3CDTF">2009-03-09T18:34:55Z</dcterms:created>
  <dcterms:modified xsi:type="dcterms:W3CDTF">2009-04-09T07:06:35Z</dcterms:modified>
</cp:coreProperties>
</file>